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3"/>
    <p:sldId id="1009" r:id="rId4"/>
    <p:sldId id="1015" r:id="rId5"/>
    <p:sldId id="1018" r:id="rId6"/>
    <p:sldId id="1019" r:id="rId7"/>
    <p:sldId id="1021" r:id="rId8"/>
    <p:sldId id="1022" r:id="rId9"/>
    <p:sldId id="1020" r:id="rId10"/>
    <p:sldId id="1016" r:id="rId11"/>
    <p:sldId id="1017" r:id="rId12"/>
    <p:sldId id="1024" r:id="rId13"/>
    <p:sldId id="1035" r:id="rId14"/>
    <p:sldId id="1036" r:id="rId15"/>
    <p:sldId id="1037" r:id="rId16"/>
    <p:sldId id="1025" r:id="rId17"/>
    <p:sldId id="1038" r:id="rId18"/>
    <p:sldId id="1026" r:id="rId19"/>
    <p:sldId id="1027" r:id="rId20"/>
    <p:sldId id="1028" r:id="rId21"/>
    <p:sldId id="1030" r:id="rId22"/>
    <p:sldId id="1031" r:id="rId23"/>
    <p:sldId id="1032" r:id="rId24"/>
    <p:sldId id="1033" r:id="rId25"/>
    <p:sldId id="1034" r:id="rId2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You can play football well.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playing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join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can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fantastic goalkeeper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going to run the 800-meter race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a new 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78582" y="1475282"/>
          <a:ext cx="11233248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1233248"/>
              </a:tblGrid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run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catch the 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play football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pass the 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team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7391350" y="27973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91372" y="34410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18406" y="408378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247684" y="47251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929316" y="53643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67116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094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094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_________fast?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0945" algn="l"/>
                <a:tab pos="75311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3548" y="1394604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9057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2558" y="4201924"/>
            <a:ext cx="8878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情态动词</a:t>
            </a:r>
            <a:r>
              <a:rPr lang="en-US" altLang="zh-CN"/>
              <a:t>can</a:t>
            </a:r>
            <a:r>
              <a:rPr lang="zh-CN" altLang="zh-CN">
                <a:cs typeface="Times New Roman" panose="02020603050405020304" pitchFamily="18" charset="0"/>
              </a:rPr>
              <a:t>后面要用动词原形。故选</a:t>
            </a:r>
            <a:r>
              <a:rPr lang="en-US" altLang="zh-CN"/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406" y="764704"/>
            <a:ext cx="11459670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用法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请求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25" y="799979"/>
            <a:ext cx="1684034" cy="504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406" y="1133450"/>
            <a:ext cx="11459670" cy="395173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486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疑问词组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该句型中的疑问词组常用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many,how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该句型中的疑问词常用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what,where,when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一般用肯定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陈述句</a:t>
            </a:r>
            <a:endParaRPr lang="en-US" altLang="zh-CN" b="1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作答。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406" y="1573566"/>
            <a:ext cx="11459670" cy="322358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记忆口诀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能用来表能力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但与实动不分离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不管主语怎么变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的样子总不变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只要句中出现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动词原形后面站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一般疑问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特殊疑问词后边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667250" algn="l"/>
                <a:tab pos="7712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_________in our football team?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667250" algn="l"/>
                <a:tab pos="7712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12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7120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is good _________football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7250" algn="l"/>
                <a:tab pos="7712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5134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557946"/>
            <a:ext cx="9622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want to do sth</a:t>
            </a:r>
            <a:r>
              <a:rPr lang="zh-CN" altLang="zh-CN">
                <a:cs typeface="Times New Roman" panose="02020603050405020304" pitchFamily="18" charset="0"/>
              </a:rPr>
              <a:t>是固定搭配，表示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想要做某事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972" y="33714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448738"/>
            <a:ext cx="87799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be good at</a:t>
            </a:r>
            <a:r>
              <a:rPr lang="zh-CN" altLang="zh-CN">
                <a:cs typeface="Times New Roman" panose="02020603050405020304" pitchFamily="18" charset="0"/>
              </a:rPr>
              <a:t>是固定搭配，表示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擅长于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1592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0370" algn="l"/>
                <a:tab pos="4486275" algn="l"/>
                <a:tab pos="6931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_________basketball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0370" algn="l"/>
                <a:tab pos="448627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0370" algn="l"/>
                <a:tab pos="4486275" algn="l"/>
                <a:tab pos="69310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0370" algn="l"/>
                <a:tab pos="4486275" algn="l"/>
                <a:tab pos="69310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_________the ball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0370" algn="l"/>
                <a:tab pos="4486275" algn="l"/>
                <a:tab pos="6931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2386" y="13653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1315" y="2474312"/>
            <a:ext cx="82301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助动词</a:t>
            </a:r>
            <a:r>
              <a:rPr lang="en-US" altLang="zh-CN">
                <a:cs typeface="Times New Roman" panose="02020603050405020304" pitchFamily="18" charset="0"/>
              </a:rPr>
              <a:t>do/don’t</a:t>
            </a:r>
            <a:r>
              <a:rPr lang="zh-CN" altLang="zh-CN">
                <a:cs typeface="Times New Roman" panose="02020603050405020304" pitchFamily="18" charset="0"/>
              </a:rPr>
              <a:t>后面要用动词原形。故选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3760" y="32474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01316" y="4490536"/>
            <a:ext cx="85395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can</a:t>
            </a:r>
            <a:r>
              <a:rPr lang="zh-CN" altLang="zh-CN">
                <a:cs typeface="Times New Roman" panose="02020603050405020304" pitchFamily="18" charset="0"/>
              </a:rPr>
              <a:t>是情态动词，后面加动词原形。故选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278968" cy="3323987"/>
          </a:xfrm>
        </p:spPr>
        <p:txBody>
          <a:bodyPr/>
          <a:lstStyle/>
          <a:p>
            <a:pPr marL="1786255" indent="-1786255" hangingPunct="0">
              <a:spcAft>
                <a:spcPts val="0"/>
              </a:spcAft>
              <a:tabLst>
                <a:tab pos="4391025" algn="l"/>
                <a:tab pos="8010525" algn="l"/>
              </a:tabLst>
            </a:pP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pc="-1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句子中，表示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劳逸结合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的一句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谚语是：</a:t>
            </a:r>
            <a:r>
              <a:rPr lang="zh-CN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 eat a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All’s well that ends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work and no play makes Jack a dull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3760" y="14873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4581128"/>
            <a:ext cx="11278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本题考查跨学科知识。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劳逸结合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是个成语，在英语中有相同意思的谚语是</a:t>
            </a:r>
            <a:r>
              <a:rPr lang="en-US" altLang="zh-CN" dirty="0">
                <a:cs typeface="Times New Roman" panose="02020603050405020304" pitchFamily="18" charset="0"/>
              </a:rPr>
              <a:t>“All work and no play makes Jack a dull boy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4575" y="1513205"/>
            <a:ext cx="1722755" cy="380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四、学校社团正在进行招新活动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下面几位同学对自己的爱好和能力进行了简单的介绍。阅读材料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给每位同学选择合适的社团。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93.jpg" descr="id:214749586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982638" y="2120689"/>
            <a:ext cx="1711325" cy="1461135"/>
          </a:xfrm>
          <a:prstGeom prst="rect">
            <a:avLst/>
          </a:prstGeom>
        </p:spPr>
      </p:pic>
      <p:pic>
        <p:nvPicPr>
          <p:cNvPr id="4" name="gyy94.jpg" descr="id:21474958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14457" y="1983212"/>
            <a:ext cx="1127760" cy="1724660"/>
          </a:xfrm>
          <a:prstGeom prst="rect">
            <a:avLst/>
          </a:prstGeom>
        </p:spPr>
      </p:pic>
      <p:pic>
        <p:nvPicPr>
          <p:cNvPr id="5" name="gyy95.jpg" descr="id:21474958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481146" y="2227032"/>
            <a:ext cx="1714500" cy="1249680"/>
          </a:xfrm>
          <a:prstGeom prst="rect">
            <a:avLst/>
          </a:prstGeom>
        </p:spPr>
      </p:pic>
      <p:pic>
        <p:nvPicPr>
          <p:cNvPr id="6" name="gyy96.jpg" descr="id:214749588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45778" y="1988927"/>
            <a:ext cx="1718945" cy="17189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75112" y="2655496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solidFill>
                  <a:srgbClr val="000000"/>
                </a:solidFill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3516704" y="2583931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B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5846738" y="2590262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C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8768284" y="2582700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D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375112" y="3872599"/>
            <a:ext cx="114715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en-US" altLang="zh-CN" b="0" dirty="0">
                <a:solidFill>
                  <a:srgbClr val="00AEEF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I’m Jerry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like running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can run fast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run in the park every morning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AEEF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My name is </a:t>
            </a:r>
            <a:r>
              <a:rPr lang="en-US" altLang="zh-CN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Longlong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like playing ping-pong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can play ping-pong very well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0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4787" y="400096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35344" y="52734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93401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good at jumping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dream is to be a high jumper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take good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two photos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about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thescenery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is about my lovely cat, Mimi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93.jpg" descr="id:2147495867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2952" y="1368127"/>
            <a:ext cx="1689680" cy="1442655"/>
          </a:xfrm>
          <a:prstGeom prst="rect">
            <a:avLst/>
          </a:prstGeom>
        </p:spPr>
      </p:pic>
      <p:pic>
        <p:nvPicPr>
          <p:cNvPr id="4" name="gyy94.jpg" descr="id:2147495874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4771" y="1230650"/>
            <a:ext cx="1113496" cy="1702846"/>
          </a:xfrm>
          <a:prstGeom prst="rect">
            <a:avLst/>
          </a:prstGeom>
        </p:spPr>
      </p:pic>
      <p:pic>
        <p:nvPicPr>
          <p:cNvPr id="5" name="gyy95.jpg" descr="id:2147495881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1460" y="1474470"/>
            <a:ext cx="1692816" cy="1233874"/>
          </a:xfrm>
          <a:prstGeom prst="rect">
            <a:avLst/>
          </a:prstGeom>
        </p:spPr>
      </p:pic>
      <p:pic>
        <p:nvPicPr>
          <p:cNvPr id="6" name="gyy96.jpg" descr="id:2147495888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6093" y="1236366"/>
            <a:ext cx="1697204" cy="169720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22598" y="1757324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solidFill>
                  <a:srgbClr val="000000"/>
                </a:solidFill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8" name="矩形 7"/>
          <p:cNvSpPr/>
          <p:nvPr/>
        </p:nvSpPr>
        <p:spPr>
          <a:xfrm>
            <a:off x="3764190" y="1685759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B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6094224" y="1692090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C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9015770" y="168452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D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935344" y="31155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35344" y="4250051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1"/>
          <a:stretch>
            <a:fillRect/>
          </a:stretch>
        </p:blipFill>
        <p:spPr>
          <a:xfrm>
            <a:off x="331567" y="1628800"/>
            <a:ext cx="11524280" cy="53594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31566" y="2157883"/>
          <a:ext cx="11524279" cy="2742415"/>
        </p:xfrm>
        <a:graphic>
          <a:graphicData uri="http://schemas.openxmlformats.org/drawingml/2006/table">
            <a:tbl>
              <a:tblPr firstRow="1" firstCol="1" bandRow="1"/>
              <a:tblGrid>
                <a:gridCol w="1011112"/>
                <a:gridCol w="10513167"/>
              </a:tblGrid>
              <a:tr h="27424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pp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 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encil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pp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anana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</a:t>
                      </a:r>
                      <a:r>
                        <a:rPr lang="en-US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五、按要求完成下列各题。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pass the ball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swims very fast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2859901"/>
            <a:ext cx="43723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Can you pass the ball well?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6617" y="4156045"/>
            <a:ext cx="4976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 swam very fast in the past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142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 win the game?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be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goalkeeper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055288"/>
            <a:ext cx="22124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No, he can’t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290208"/>
            <a:ext cx="60307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do you want to be in the future?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zh-CN" altLang="zh-CN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跨学科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Sunflower Primary school is a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endParaRPr lang="en-US" altLang="zh-CN" spc="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 </a:t>
            </a:r>
            <a:r>
              <a:rPr lang="en-US" altLang="zh-CN" spc="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Class Five, </a:t>
            </a:r>
            <a:r>
              <a:rPr lang="en-US" altLang="zh-CN" spc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do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a survey about the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endParaRPr lang="en-US" altLang="zh-CN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look at the histogram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直方图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32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5" y="930091"/>
            <a:ext cx="8326640" cy="690083"/>
          </a:xfrm>
          <a:prstGeom prst="rect">
            <a:avLst/>
          </a:prstGeom>
        </p:spPr>
      </p:pic>
      <p:pic>
        <p:nvPicPr>
          <p:cNvPr id="12" name="fr8.jpg" descr="id:21474959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951190" y="2368180"/>
            <a:ext cx="5616624" cy="29567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654678"/>
            <a:ext cx="3024336" cy="583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572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little players do in Class Five, Grade Five?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little players can jump high in Team One?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18360"/>
            <a:ext cx="11161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They can jump high, run fast and catch the ball well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4870" y="3762576"/>
            <a:ext cx="1413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Eight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2668823"/>
            <a:ext cx="4512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根据条形统计图可知答案。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4418528"/>
            <a:ext cx="112789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根据条形统计图可知，第一队里有八人可以跳得很高。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530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little players can run fast in Team Two?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two little players can catch the ball well in Team Three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this right?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5278" y="1799953"/>
            <a:ext cx="10294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Ten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934" y="3714368"/>
            <a:ext cx="18935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Yes, it is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3990" y="2501449"/>
            <a:ext cx="9598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根据条形统计图可知，第二队里有十人可以跑得很快。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5667" y="4418528"/>
            <a:ext cx="114110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根据条形统计图可知，第三队里有两人可以接球接得很好。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1566" y="1244704"/>
          <a:ext cx="11524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11112"/>
                <a:gridCol w="10513167"/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5302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好，熟练地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	team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运动队，球队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5302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really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很，非常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catch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抓住，接住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5302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*goalkeeper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守门员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想，认为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5302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fantastic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极好的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狂热仰慕者，迷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5302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过去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游泳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15302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slow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慢的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健康的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1566" y="1567312"/>
          <a:ext cx="11524279" cy="2005704"/>
        </p:xfrm>
        <a:graphic>
          <a:graphicData uri="http://schemas.openxmlformats.org/drawingml/2006/table">
            <a:tbl>
              <a:tblPr firstRow="1" firstCol="1" bandRow="1"/>
              <a:tblGrid>
                <a:gridCol w="1011112"/>
                <a:gridCol w="10513167"/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 at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擅长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in the past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在过去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 fast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跑得快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pass the 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传球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basketball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打篮球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1566" y="1052736"/>
          <a:ext cx="11524279" cy="3759454"/>
        </p:xfrm>
        <a:graphic>
          <a:graphicData uri="http://schemas.openxmlformats.org/drawingml/2006/table">
            <a:tbl>
              <a:tblPr firstRow="1" firstCol="1" bandRow="1"/>
              <a:tblGrid>
                <a:gridCol w="1011112"/>
                <a:gridCol w="10513167"/>
              </a:tblGrid>
              <a:tr h="1800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Lingling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do you want to be in our football team?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玲玲，你想加入我们的足球队吗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想成为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想加入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Can you run fast?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你跑得快吗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You’re very good at basketball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你非常擅长打篮球。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you can catch the ball well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而且你接球接得好。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1566" y="1196752"/>
          <a:ext cx="11524279" cy="3759454"/>
        </p:xfrm>
        <a:graphic>
          <a:graphicData uri="http://schemas.openxmlformats.org/drawingml/2006/table">
            <a:tbl>
              <a:tblPr firstRow="1" firstCol="1" bandRow="1"/>
              <a:tblGrid>
                <a:gridCol w="1011112"/>
                <a:gridCol w="10513167"/>
              </a:tblGrid>
              <a:tr h="16561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So you can be a good goalkeeper</a:t>
                      </a: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所以你会是一个很好的守门员。</a:t>
                      </a:r>
                      <a:endParaRPr lang="zh-CN" altLang="zh-CN" sz="1050" spc="-1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会是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可能是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表示推测。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我们可能成为朋友。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think I can do that well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我想我会做得很好。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sells seashells at the seashore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她在海滩卖贝壳。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sells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sell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的第三人称单数形式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其反义词为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1566" y="908720"/>
          <a:ext cx="11524279" cy="5095748"/>
        </p:xfrm>
        <a:graphic>
          <a:graphicData uri="http://schemas.openxmlformats.org/drawingml/2006/table">
            <a:tbl>
              <a:tblPr firstRow="1" firstCol="1" bandRow="1"/>
              <a:tblGrid>
                <a:gridCol w="867096"/>
                <a:gridCol w="10657183"/>
              </a:tblGrid>
              <a:tr h="44644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2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2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well do you play football?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你足球踢得怎么样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396875" indent="8255"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can’t play it at all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我根本不会踢。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6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6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本句中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根本不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完全不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加强了否定的语气。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movie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我根本不喜欢这部电影。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6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altLang="zh-CN" sz="26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还可用于回答感谢和道歉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不用谢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不客气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没关系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非常感谢。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不客气。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sorry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being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很抱歉我迟到了。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cs typeface="Times New Roman" panose="02020603050405020304" pitchFamily="18" charset="0"/>
                        </a:rPr>
                        <a:t>    —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Not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all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doesn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’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matter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没关系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不要紧。</a:t>
                      </a:r>
                      <a:endParaRPr lang="zh-CN" altLang="zh-CN" sz="2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31566" y="1100688"/>
          <a:ext cx="11524279" cy="4344536"/>
        </p:xfrm>
        <a:graphic>
          <a:graphicData uri="http://schemas.openxmlformats.org/drawingml/2006/table">
            <a:tbl>
              <a:tblPr firstRow="1" firstCol="1" bandRow="1"/>
              <a:tblGrid>
                <a:gridCol w="1011112"/>
                <a:gridCol w="10513167"/>
              </a:tblGrid>
              <a:tr h="43445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副词的用法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副词用于修饰动词，表示程度，常常跟在被修饰词的后面或</a:t>
                      </a:r>
                      <a:endParaRPr lang="en-US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句尾。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副词修饰副词和形容词时，常常放在被修饰词的前面。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副词修饰整个句子时，常位于句首，并用逗号与句子其他部分隔开。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部分副词有两种形式，词义不同，使用时需根据语义准确选择。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60854" y="886631"/>
            <a:ext cx="10756265" cy="796925"/>
          </a:xfrm>
          <a:prstGeom prst="rect">
            <a:avLst/>
          </a:prstGeom>
        </p:spPr>
      </p:pic>
      <p:pic>
        <p:nvPicPr>
          <p:cNvPr id="4" name="q47aa.jpg" descr="id:21474958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1299" y="2319070"/>
            <a:ext cx="1973025" cy="2016224"/>
          </a:xfrm>
          <a:prstGeom prst="rect">
            <a:avLst/>
          </a:prstGeom>
        </p:spPr>
      </p:pic>
      <p:pic>
        <p:nvPicPr>
          <p:cNvPr id="5" name="q47bb.jpg" descr="id:21474958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27264" y="2252458"/>
            <a:ext cx="1512168" cy="2033502"/>
          </a:xfrm>
          <a:prstGeom prst="rect">
            <a:avLst/>
          </a:prstGeom>
        </p:spPr>
      </p:pic>
      <p:pic>
        <p:nvPicPr>
          <p:cNvPr id="6" name="q47cc.jpg" descr="id:21474958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91543" y="2238937"/>
            <a:ext cx="1401605" cy="2074437"/>
          </a:xfrm>
          <a:prstGeom prst="rect">
            <a:avLst/>
          </a:prstGeom>
        </p:spPr>
      </p:pic>
      <p:pic>
        <p:nvPicPr>
          <p:cNvPr id="7" name="q47dd.jpg" descr="id:214749583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15301" y="2238937"/>
            <a:ext cx="1656184" cy="2112766"/>
          </a:xfrm>
          <a:prstGeom prst="rect">
            <a:avLst/>
          </a:prstGeom>
        </p:spPr>
      </p:pic>
      <p:pic>
        <p:nvPicPr>
          <p:cNvPr id="8" name="q47ee.jpg" descr="id:2147495839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93638" y="2183318"/>
            <a:ext cx="1306118" cy="217178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0854" y="422108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 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  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r>
              <a:rPr lang="en-US" altLang="zh-CN" b="0" smtClean="0">
                <a:solidFill>
                  <a:srgbClr val="000000"/>
                </a:solidFill>
                <a:cs typeface="宋体" panose="02010600030101010101" pitchFamily="2" charset="-122"/>
              </a:rPr>
              <a:t> 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1299" y="4797152"/>
            <a:ext cx="30909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can run fast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0359" y="5338844"/>
            <a:ext cx="34724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can jump high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0359" y="5887650"/>
            <a:ext cx="47635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Tom can play football well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28550" y="4797152"/>
            <a:ext cx="49151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 can play basketball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28550" y="5399094"/>
            <a:ext cx="48125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can play volleyball well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270670" y="43352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700683" y="435167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600854" y="435167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124837" y="435167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0330264" y="435167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4740</Words>
  <Application>WPS 演示</Application>
  <PresentationFormat>自定义</PresentationFormat>
  <Paragraphs>266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楷体</vt:lpstr>
      <vt:lpstr>黑体</vt:lpstr>
      <vt:lpstr>隶书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金璟雯</cp:lastModifiedBy>
  <cp:revision>437</cp:revision>
  <dcterms:created xsi:type="dcterms:W3CDTF">2020-11-06T05:24:00Z</dcterms:created>
  <dcterms:modified xsi:type="dcterms:W3CDTF">2025-06-20T07:22:34Z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5F98F40689484C6F85759CF61C15F711_12</vt:lpwstr>
  </property>
</Properties>
</file>